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58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63C40-661A-4165-8F2F-D92F2E4EAE95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831C4-EF0A-428A-9CCB-51D0E2A1C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3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r>
              <a:rPr lang="en-US" sz="2400" smtClean="0">
                <a:latin typeface="Times" pitchFamily="-110" charset="0"/>
              </a:rPr>
              <a:t>What is fascinating is that MANY SKILLS THAT ARE IMPAIRED IN OLDER CHILDRNE WITH AUTISM HAVE THEIR ROOTS IN THE FIRST YEAR OF LIFE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97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97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10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33909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95900" y="1600200"/>
            <a:ext cx="33909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59DE9-8B5D-4EEE-9713-26A9DBA39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66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52600" y="1600200"/>
            <a:ext cx="33909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95900" y="1600200"/>
            <a:ext cx="33909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252AA-453B-4F7A-9DF8-7931A7F38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10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2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9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5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26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702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79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0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60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2F9B1-ED88-412E-AB3D-6972CB9BDDE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CF750-F276-45AA-AECD-8F00E230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83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230188"/>
            <a:ext cx="7315200" cy="636587"/>
          </a:xfrm>
        </p:spPr>
        <p:txBody>
          <a:bodyPr/>
          <a:lstStyle/>
          <a:p>
            <a:r>
              <a:rPr lang="en-US" sz="3200" smtClean="0">
                <a:latin typeface="Verdana" pitchFamily="-110" charset="0"/>
              </a:rPr>
              <a:t>Autism at 6 months?</a:t>
            </a:r>
            <a:r>
              <a:rPr lang="en-US" sz="2800" smtClean="0">
                <a:latin typeface="Verdana" pitchFamily="-110" charset="0"/>
              </a:rPr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295400"/>
            <a:ext cx="7924800" cy="5181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</a:rPr>
              <a:t>Reports of typical presentation at 6 months in children with autism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Eye contact and affective responses to mother (Young et al., 2009)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Social reciprocity and attention (Bryson et al., 2006; </a:t>
            </a:r>
            <a:r>
              <a:rPr lang="en-US" sz="2000" dirty="0" err="1" smtClean="0">
                <a:latin typeface="Verdana" pitchFamily="-110" charset="0"/>
                <a:ea typeface="ＭＳ Ｐゴシック" pitchFamily="-110" charset="-128"/>
              </a:rPr>
              <a:t>Zwaigenbaum</a:t>
            </a: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 et al., 2005)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Verbal and nonverbal skills (</a:t>
            </a:r>
            <a:r>
              <a:rPr lang="en-US" sz="2000" dirty="0" err="1" smtClean="0">
                <a:latin typeface="Verdana" pitchFamily="-110" charset="0"/>
                <a:ea typeface="ＭＳ Ｐゴシック" pitchFamily="-110" charset="-128"/>
              </a:rPr>
              <a:t>Landa</a:t>
            </a: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 et al., 2007)</a:t>
            </a:r>
          </a:p>
          <a:p>
            <a:pPr lvl="1">
              <a:lnSpc>
                <a:spcPct val="100000"/>
              </a:lnSpc>
            </a:pPr>
            <a:endParaRPr lang="en-US" sz="2000" dirty="0" smtClean="0">
              <a:latin typeface="Verdana" pitchFamily="-110" charset="0"/>
              <a:ea typeface="ＭＳ Ｐゴシック" pitchFamily="-110" charset="-128"/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</a:rPr>
              <a:t>Emerging consensus that overt symptoms of ASD begin to emerge between 6 and 12 months</a:t>
            </a:r>
          </a:p>
          <a:p>
            <a:pPr>
              <a:lnSpc>
                <a:spcPct val="100000"/>
              </a:lnSpc>
            </a:pPr>
            <a:endParaRPr lang="en-US" sz="2000" dirty="0" smtClean="0">
              <a:latin typeface="Verdana" pitchFamily="-110" charset="0"/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</a:rPr>
              <a:t>Possible factors responsible for these findings: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Natural course of autism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Limited sensitivity of </a:t>
            </a:r>
            <a:r>
              <a:rPr lang="en-US" sz="2000" i="1" dirty="0" smtClean="0">
                <a:latin typeface="Verdana" pitchFamily="-110" charset="0"/>
                <a:ea typeface="ＭＳ Ｐゴシック" pitchFamily="-110" charset="-128"/>
              </a:rPr>
              <a:t>existing</a:t>
            </a:r>
            <a:r>
              <a:rPr lang="en-US" sz="2000" dirty="0" smtClean="0">
                <a:latin typeface="Verdana" pitchFamily="-110" charset="0"/>
                <a:ea typeface="ＭＳ Ｐゴシック" pitchFamily="-110" charset="-128"/>
              </a:rPr>
              <a:t> behavioral methods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381000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US" sz="3200" smtClean="0">
                <a:latin typeface="Verdana" pitchFamily="-110" charset="0"/>
              </a:rPr>
              <a:t>Emerging Symptoms of Autism at 12 months</a:t>
            </a:r>
            <a:endParaRPr lang="en-US" sz="3200" smtClean="0">
              <a:solidFill>
                <a:srgbClr val="FF0000"/>
              </a:solidFill>
              <a:latin typeface="Verdana" pitchFamily="-110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76400"/>
            <a:ext cx="8077200" cy="495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response to name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High specificity for ASD (89%)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Low sensitivity (50%)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eye contact and use of communicative gestures: 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pointing, showing</a:t>
            </a:r>
          </a:p>
          <a:p>
            <a:pPr>
              <a:lnSpc>
                <a:spcPct val="90000"/>
              </a:lnSpc>
            </a:pP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Delays in language: 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limited range and frequency of vocalizations</a:t>
            </a:r>
          </a:p>
          <a:p>
            <a:pPr>
              <a:lnSpc>
                <a:spcPct val="9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Atypical behaviors: </a:t>
            </a:r>
            <a:r>
              <a:rPr lang="en-US" sz="2400" b="0" dirty="0" smtClean="0">
                <a:latin typeface="Arial" pitchFamily="34" charset="0"/>
                <a:cs typeface="Arial" pitchFamily="34" charset="0"/>
              </a:rPr>
              <a:t>Spinning and intense visual examination of objects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By the end of 18 months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676400"/>
            <a:ext cx="6553200" cy="1905000"/>
          </a:xfrm>
        </p:spPr>
        <p:txBody>
          <a:bodyPr/>
          <a:lstStyle/>
          <a:p>
            <a:r>
              <a:rPr lang="en-US" sz="2800" smtClean="0"/>
              <a:t>Do simple pretend play </a:t>
            </a:r>
          </a:p>
          <a:p>
            <a:r>
              <a:rPr lang="en-US" sz="2800" smtClean="0"/>
              <a:t>Point to interesting objects</a:t>
            </a:r>
          </a:p>
          <a:p>
            <a:r>
              <a:rPr lang="en-US" sz="2800" smtClean="0"/>
              <a:t>Use several single words unprompted</a:t>
            </a:r>
          </a:p>
        </p:txBody>
      </p:sp>
      <p:pic>
        <p:nvPicPr>
          <p:cNvPr id="16388" name="Picture 4" descr="_DSC225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600200"/>
            <a:ext cx="1711325" cy="38512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286000" y="3505200"/>
            <a:ext cx="64008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800" u="sng" dirty="0"/>
              <a:t>Red Flags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/>
              <a:t>No single words by 18 months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/>
              <a:t>No simple pretend play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76925" y="304800"/>
            <a:ext cx="76200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Verdana" pitchFamily="-110" charset="0"/>
              </a:rPr>
              <a:t>Abnormalities in Social Interaction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219200"/>
            <a:ext cx="8610600" cy="5059363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interest in people 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of social reciprocity: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Social smile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Shared enjoyment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Pleasure derived from interactions</a:t>
            </a:r>
          </a:p>
          <a:p>
            <a:pPr lvl="1">
              <a:lnSpc>
                <a:spcPct val="80000"/>
              </a:lnSpc>
            </a:pPr>
            <a:endParaRPr lang="en-US" sz="2400" dirty="0" smtClean="0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Unusual eye contact 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affective range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joint attention skills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Poor observational/imitative learning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133600" y="6324600"/>
            <a:ext cx="640080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600" i="1" dirty="0" err="1">
                <a:latin typeface="Arial" charset="0"/>
              </a:rPr>
              <a:t>Chawarska</a:t>
            </a:r>
            <a:r>
              <a:rPr lang="en-US" sz="1600" i="1" dirty="0">
                <a:latin typeface="Arial" charset="0"/>
              </a:rPr>
              <a:t>, </a:t>
            </a:r>
            <a:r>
              <a:rPr lang="en-US" sz="1600" i="1" dirty="0" err="1">
                <a:latin typeface="Arial" charset="0"/>
              </a:rPr>
              <a:t>Klin</a:t>
            </a:r>
            <a:r>
              <a:rPr lang="en-US" sz="1600" i="1" dirty="0">
                <a:latin typeface="Arial" charset="0"/>
              </a:rPr>
              <a:t> &amp; </a:t>
            </a:r>
            <a:r>
              <a:rPr lang="en-US" sz="1600" i="1" dirty="0" err="1">
                <a:latin typeface="Arial" charset="0"/>
              </a:rPr>
              <a:t>Volkmar</a:t>
            </a:r>
            <a:r>
              <a:rPr lang="en-US" sz="1600" i="1" dirty="0">
                <a:latin typeface="Arial" charset="0"/>
              </a:rPr>
              <a:t> (2008).  Autism in Infants and Toddlers.</a:t>
            </a:r>
            <a:r>
              <a:rPr lang="en-US" sz="1600" dirty="0">
                <a:latin typeface="Arial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smtClean="0">
                <a:latin typeface="Verdana" pitchFamily="-110" charset="0"/>
              </a:rPr>
              <a:t>Communication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295400"/>
            <a:ext cx="8305800" cy="5562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>
                <a:latin typeface="Verdana" pitchFamily="-110" charset="0"/>
              </a:rPr>
              <a:t>Low frequency of communication</a:t>
            </a:r>
          </a:p>
          <a:p>
            <a:pPr>
              <a:lnSpc>
                <a:spcPct val="80000"/>
              </a:lnSpc>
            </a:pPr>
            <a:endParaRPr lang="en-US" sz="2800" dirty="0" smtClean="0">
              <a:latin typeface="Verdana" pitchFamily="-110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Verdana" pitchFamily="-110" charset="0"/>
              </a:rPr>
              <a:t>Paucity of conventional and descriptive gestures </a:t>
            </a:r>
            <a:r>
              <a:rPr lang="en-US" sz="2800" b="0" dirty="0" smtClean="0">
                <a:latin typeface="Verdana" pitchFamily="-110" charset="0"/>
              </a:rPr>
              <a:t>(nonverbal communication)</a:t>
            </a:r>
          </a:p>
          <a:p>
            <a:pPr>
              <a:lnSpc>
                <a:spcPct val="80000"/>
              </a:lnSpc>
            </a:pPr>
            <a:endParaRPr lang="en-US" sz="2800" b="0" dirty="0" smtClean="0">
              <a:latin typeface="Verdana" pitchFamily="-110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Verdana" pitchFamily="-110" charset="0"/>
              </a:rPr>
              <a:t>Limited goals of communication </a:t>
            </a:r>
            <a:r>
              <a:rPr lang="en-US" sz="2800" b="0" dirty="0" smtClean="0">
                <a:latin typeface="Verdana" pitchFamily="-110" charset="0"/>
              </a:rPr>
              <a:t>(instrumental versus declarative)</a:t>
            </a:r>
          </a:p>
          <a:p>
            <a:pPr>
              <a:lnSpc>
                <a:spcPct val="80000"/>
              </a:lnSpc>
            </a:pPr>
            <a:endParaRPr lang="en-US" sz="2800" dirty="0" smtClean="0">
              <a:latin typeface="Verdana" pitchFamily="-110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Verdana" pitchFamily="-110" charset="0"/>
              </a:rPr>
              <a:t>Stereotypical/idiosyncratic use of language </a:t>
            </a:r>
            <a:r>
              <a:rPr lang="en-US" sz="2800" b="0" dirty="0" smtClean="0">
                <a:latin typeface="Verdana" pitchFamily="-110" charset="0"/>
              </a:rPr>
              <a:t>(e.g., echolalia, scripting)</a:t>
            </a:r>
          </a:p>
          <a:p>
            <a:pPr>
              <a:lnSpc>
                <a:spcPct val="80000"/>
              </a:lnSpc>
            </a:pPr>
            <a:endParaRPr lang="en-US" sz="2800" b="0" dirty="0" smtClean="0">
              <a:latin typeface="Verdana" pitchFamily="-110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Verdana" pitchFamily="-110" charset="0"/>
              </a:rPr>
              <a:t>Use of other’s body to communicate </a:t>
            </a:r>
            <a:r>
              <a:rPr lang="en-US" sz="2800" b="0" dirty="0" smtClean="0">
                <a:latin typeface="Verdana" pitchFamily="-110" charset="0"/>
              </a:rPr>
              <a:t>(hand-over-hand gestures</a:t>
            </a:r>
            <a:r>
              <a:rPr lang="en-US" sz="2400" b="0" dirty="0" smtClean="0">
                <a:latin typeface="Verdana" pitchFamily="-110" charset="0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04800" y="304800"/>
            <a:ext cx="8534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>
                <a:latin typeface="Arial" charset="0"/>
              </a:rPr>
              <a:t>Abnormalities in Play and Imagination Development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371600"/>
            <a:ext cx="8382000" cy="5181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Clr>
                <a:schemeClr val="hlink"/>
              </a:buClr>
              <a:buSzPct val="80000"/>
              <a:buFont typeface="Wingdings" pitchFamily="-110" charset="2"/>
              <a:buChar char="Ø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Exploratory: </a:t>
            </a:r>
            <a:r>
              <a:rPr lang="en-US" sz="3600" b="0" dirty="0" smtClean="0">
                <a:latin typeface="Arial" pitchFamily="34" charset="0"/>
                <a:cs typeface="Arial" pitchFamily="34" charset="0"/>
              </a:rPr>
              <a:t>present but often atypical</a:t>
            </a:r>
          </a:p>
          <a:p>
            <a:pPr>
              <a:buClr>
                <a:schemeClr val="hlink"/>
              </a:buClr>
              <a:buSzPct val="80000"/>
              <a:buFont typeface="Wingdings" pitchFamily="-110" charset="2"/>
              <a:buChar char="Ø"/>
            </a:pP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hlink"/>
              </a:buClr>
              <a:buSzPct val="80000"/>
              <a:buFont typeface="Wingdings" pitchFamily="-110" charset="2"/>
              <a:buChar char="Ø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Functional: </a:t>
            </a:r>
            <a:r>
              <a:rPr lang="en-US" sz="3600" b="0" dirty="0" smtClean="0">
                <a:latin typeface="Arial" pitchFamily="34" charset="0"/>
                <a:cs typeface="Arial" pitchFamily="34" charset="0"/>
              </a:rPr>
              <a:t>may be spared but atypical</a:t>
            </a:r>
          </a:p>
          <a:p>
            <a:pPr>
              <a:buClr>
                <a:schemeClr val="hlink"/>
              </a:buClr>
              <a:buSzPct val="80000"/>
              <a:buFont typeface="Wingdings" pitchFamily="-110" charset="2"/>
              <a:buChar char="Ø"/>
            </a:pPr>
            <a:endParaRPr lang="en-US" sz="3600" b="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hlink"/>
              </a:buClr>
              <a:buSzPct val="80000"/>
              <a:buFont typeface="Wingdings" pitchFamily="-110" charset="2"/>
              <a:buChar char="Ø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Pretend:</a:t>
            </a:r>
          </a:p>
          <a:p>
            <a:pPr lvl="1">
              <a:buClr>
                <a:schemeClr val="tx2"/>
              </a:buClr>
              <a:buSzPct val="50000"/>
              <a:buFont typeface="Wingdings" pitchFamily="-110" charset="2"/>
              <a:buChar char="l"/>
            </a:pPr>
            <a:r>
              <a:rPr lang="en-US" sz="36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Absent</a:t>
            </a:r>
          </a:p>
          <a:p>
            <a:pPr lvl="1">
              <a:buClr>
                <a:schemeClr val="tx2"/>
              </a:buClr>
              <a:buSzPct val="50000"/>
              <a:buFont typeface="Wingdings" pitchFamily="-110" charset="2"/>
              <a:buChar char="l"/>
            </a:pPr>
            <a:r>
              <a:rPr lang="en-US" sz="36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Present but atypical, non-generative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382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Verdana" pitchFamily="-110" charset="0"/>
              </a:rPr>
              <a:t>Restricted Interests and</a:t>
            </a:r>
            <a:br>
              <a:rPr lang="en-US" sz="3200" dirty="0" smtClean="0">
                <a:solidFill>
                  <a:schemeClr val="tx2"/>
                </a:solidFill>
                <a:latin typeface="Verdana" pitchFamily="-110" charset="0"/>
              </a:rPr>
            </a:br>
            <a:r>
              <a:rPr lang="en-US" sz="3200" dirty="0" smtClean="0">
                <a:solidFill>
                  <a:schemeClr val="tx2"/>
                </a:solidFill>
                <a:latin typeface="Verdana" pitchFamily="-110" charset="0"/>
              </a:rPr>
              <a:t> Repetitive Behaviors</a:t>
            </a:r>
            <a:r>
              <a:rPr lang="en-US" sz="2400" dirty="0" smtClean="0">
                <a:solidFill>
                  <a:schemeClr val="tx2"/>
                </a:solidFill>
                <a:latin typeface="Verdana" pitchFamily="-110" charset="0"/>
              </a:rPr>
              <a:t> </a:t>
            </a:r>
            <a:endParaRPr lang="en-US" sz="2400" dirty="0" smtClean="0">
              <a:solidFill>
                <a:schemeClr val="hlink"/>
              </a:solidFill>
              <a:latin typeface="Verdana" pitchFamily="-110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752600"/>
            <a:ext cx="8610600" cy="4953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800" dirty="0" smtClean="0">
                <a:latin typeface="Verdana" pitchFamily="-110" charset="0"/>
              </a:rPr>
              <a:t>Seeking/avoiding specific visual stimuli </a:t>
            </a:r>
            <a:r>
              <a:rPr lang="en-US" sz="2800" b="0" dirty="0" smtClean="0">
                <a:latin typeface="Verdana" pitchFamily="-110" charset="0"/>
              </a:rPr>
              <a:t>(lights, motion, touch)</a:t>
            </a:r>
          </a:p>
          <a:p>
            <a:endParaRPr lang="en-US" sz="2800" b="0" dirty="0" smtClean="0">
              <a:latin typeface="Verdana" pitchFamily="-110" charset="0"/>
            </a:endParaRPr>
          </a:p>
          <a:p>
            <a:r>
              <a:rPr lang="en-US" sz="2800" dirty="0" smtClean="0">
                <a:latin typeface="Verdana" pitchFamily="-110" charset="0"/>
              </a:rPr>
              <a:t>Seeking sensory input </a:t>
            </a:r>
            <a:r>
              <a:rPr lang="en-US" sz="2800" b="0" dirty="0" smtClean="0">
                <a:latin typeface="Verdana" pitchFamily="-110" charset="0"/>
              </a:rPr>
              <a:t>(jumping, rocking, spinning)</a:t>
            </a:r>
          </a:p>
          <a:p>
            <a:endParaRPr lang="en-US" sz="2800" b="0" dirty="0" smtClean="0">
              <a:latin typeface="Verdana" pitchFamily="-110" charset="0"/>
            </a:endParaRPr>
          </a:p>
          <a:p>
            <a:r>
              <a:rPr lang="en-US" sz="2800" dirty="0" smtClean="0">
                <a:latin typeface="Verdana" pitchFamily="-110" charset="0"/>
              </a:rPr>
              <a:t>Interest in details of objects (</a:t>
            </a:r>
            <a:r>
              <a:rPr lang="en-US" sz="2800" b="0" dirty="0" smtClean="0">
                <a:latin typeface="Verdana" pitchFamily="-110" charset="0"/>
              </a:rPr>
              <a:t>e.g., wheels, dials)</a:t>
            </a:r>
          </a:p>
          <a:p>
            <a:endParaRPr lang="en-US" sz="2800" b="0" dirty="0" smtClean="0">
              <a:latin typeface="Verdana" pitchFamily="-110" charset="0"/>
            </a:endParaRPr>
          </a:p>
          <a:p>
            <a:r>
              <a:rPr lang="en-US" sz="2800" dirty="0" smtClean="0">
                <a:latin typeface="Verdana" pitchFamily="-110" charset="0"/>
              </a:rPr>
              <a:t>Hand and finger mannerisms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76400" y="228600"/>
            <a:ext cx="5283200" cy="636588"/>
          </a:xfrm>
        </p:spPr>
        <p:txBody>
          <a:bodyPr/>
          <a:lstStyle/>
          <a:p>
            <a:r>
              <a:rPr lang="en-US" sz="3200" smtClean="0">
                <a:latin typeface="Verdana" pitchFamily="-110" charset="0"/>
              </a:rPr>
              <a:t>Exceptional Abilities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914400"/>
            <a:ext cx="8610600" cy="57150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John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Longdon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Down: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Idiot Savant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(1887)</a:t>
            </a:r>
          </a:p>
          <a:p>
            <a:pPr>
              <a:lnSpc>
                <a:spcPct val="8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Savant skills in autism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More frequent in males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Prevalence 1-10% in autism, less prevalent in other disorders</a:t>
            </a:r>
          </a:p>
          <a:p>
            <a:pPr lvl="1">
              <a:lnSpc>
                <a:spcPct val="80000"/>
              </a:lnSpc>
            </a:pPr>
            <a:endParaRPr lang="en-US" sz="2800" dirty="0" smtClean="0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Etiology: unknown</a:t>
            </a:r>
          </a:p>
          <a:p>
            <a:pPr lvl="1">
              <a:lnSpc>
                <a:spcPct val="80000"/>
              </a:lnSpc>
            </a:pPr>
            <a:endParaRPr lang="en-US" sz="2800" dirty="0" smtClean="0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Examples of savant skills: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Exceptional memory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Computational skills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Artistic abilities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Musical skills</a:t>
            </a:r>
          </a:p>
          <a:p>
            <a:pPr>
              <a:lnSpc>
                <a:spcPct val="8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553200" y="2743200"/>
            <a:ext cx="22098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0" charset="0"/>
                <a:ea typeface="ＭＳ Ｐゴシック" pitchFamily="-110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400" b="1">
                <a:latin typeface="Arial" charset="0"/>
              </a:rPr>
              <a:t>Stephen Wiltshire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315200" cy="838200"/>
          </a:xfrm>
        </p:spPr>
        <p:txBody>
          <a:bodyPr/>
          <a:lstStyle/>
          <a:p>
            <a:r>
              <a:rPr lang="en-US" sz="3200" dirty="0" smtClean="0">
                <a:latin typeface="Verdana" pitchFamily="-110" charset="0"/>
              </a:rPr>
              <a:t>Unusual Abilities in Toddlers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19200"/>
            <a:ext cx="8534400" cy="495300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Exceptional skills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Interest in shapes, letters, numbers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Early recognition of signs (“reading”)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Good expressive vocabulary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Great memory for movies, books </a:t>
            </a:r>
          </a:p>
          <a:p>
            <a:pPr lvl="1">
              <a:lnSpc>
                <a:spcPct val="90000"/>
              </a:lnSpc>
            </a:pPr>
            <a:endParaRPr lang="en-US" dirty="0" smtClean="0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Limited functionality such skills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Isolated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Repetitive &amp; restrictive (e.g., labeling, scripting)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Potentially transien</a:t>
            </a:r>
            <a:r>
              <a:rPr lang="en-US" sz="3200" dirty="0" smtClean="0">
                <a:latin typeface="Arial" pitchFamily="34" charset="0"/>
                <a:ea typeface="ＭＳ Ｐゴシック" pitchFamily="-110" charset="-128"/>
                <a:cs typeface="Arial" pitchFamily="34" charset="0"/>
              </a:rPr>
              <a:t>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By the end of 12 months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0" y="1371600"/>
            <a:ext cx="5791200" cy="2057400"/>
          </a:xfrm>
        </p:spPr>
        <p:txBody>
          <a:bodyPr/>
          <a:lstStyle/>
          <a:p>
            <a:r>
              <a:rPr lang="en-US" sz="2800" dirty="0" smtClean="0"/>
              <a:t>Use simple gestures </a:t>
            </a:r>
          </a:p>
          <a:p>
            <a:r>
              <a:rPr lang="en-US" sz="2800" dirty="0" smtClean="0"/>
              <a:t>Imitate actions in their play </a:t>
            </a:r>
          </a:p>
          <a:p>
            <a:r>
              <a:rPr lang="en-US" sz="2800" dirty="0" smtClean="0"/>
              <a:t>Respond when told “no”</a:t>
            </a:r>
          </a:p>
        </p:txBody>
      </p:sp>
      <p:pic>
        <p:nvPicPr>
          <p:cNvPr id="14340" name="Picture 4" descr="_DSC30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127158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524000" y="3505200"/>
            <a:ext cx="7391400" cy="2971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800" u="sng" dirty="0"/>
              <a:t>Red Flags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/>
              <a:t>No back-and-forth gestures, such as pointing, showing, reaching, or waving bye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/>
              <a:t>Not answering to one’s name when called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/>
              <a:t>No babbling – mama, dada, baba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506</Words>
  <Application>Microsoft Office PowerPoint</Application>
  <PresentationFormat>On-screen Show (4:3)</PresentationFormat>
  <Paragraphs>105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Autism at 6 months? </vt:lpstr>
      <vt:lpstr>By the end of 18 months</vt:lpstr>
      <vt:lpstr>Abnormalities in Social Interaction</vt:lpstr>
      <vt:lpstr>Communication</vt:lpstr>
      <vt:lpstr>PowerPoint Presentation</vt:lpstr>
      <vt:lpstr>Restricted Interests and  Repetitive Behaviors </vt:lpstr>
      <vt:lpstr>Exceptional Abilities</vt:lpstr>
      <vt:lpstr>Unusual Abilities in Toddlers</vt:lpstr>
      <vt:lpstr>By the end of 12 months</vt:lpstr>
      <vt:lpstr>Emerging Symptoms of Autism at 12 months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Autism at 6 months?</dc:title>
  <dc:creator>Patricia</dc:creator>
  <cp:lastModifiedBy>Patricia</cp:lastModifiedBy>
  <cp:revision>2</cp:revision>
  <dcterms:created xsi:type="dcterms:W3CDTF">2011-12-16T07:27:03Z</dcterms:created>
  <dcterms:modified xsi:type="dcterms:W3CDTF">2011-12-16T07:31:25Z</dcterms:modified>
</cp:coreProperties>
</file>